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7" r:id="rId2"/>
    <p:sldId id="259" r:id="rId3"/>
    <p:sldId id="265" r:id="rId4"/>
    <p:sldId id="266" r:id="rId5"/>
    <p:sldId id="267" r:id="rId6"/>
    <p:sldId id="269" r:id="rId7"/>
    <p:sldId id="268" r:id="rId8"/>
    <p:sldId id="25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autoAdjust="0"/>
    <p:restoredTop sz="94660"/>
  </p:normalViewPr>
  <p:slideViewPr>
    <p:cSldViewPr snapToGrid="0">
      <p:cViewPr varScale="1">
        <p:scale>
          <a:sx n="159" d="100"/>
          <a:sy n="159" d="100"/>
        </p:scale>
        <p:origin x="2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FC0A3F-A0A0-8048-AD68-55D63FB78A0C}" type="datetimeFigureOut">
              <a:rPr lang="en-CH" smtClean="0"/>
              <a:t>18.12.2023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BEC513-779C-C74B-8754-CC03F824733D}" type="slidenum">
              <a:rPr lang="en-CH" smtClean="0"/>
              <a:t>‹#›</a:t>
            </a:fld>
            <a:endParaRPr lang="en-CH"/>
          </a:p>
        </p:txBody>
      </p:sp>
    </p:spTree>
    <p:extLst>
      <p:ext uri="{BB962C8B-B14F-4D97-AF65-F5344CB8AC3E}">
        <p14:creationId xmlns:p14="http://schemas.microsoft.com/office/powerpoint/2010/main" val="1692682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We wont to bild an application that allow to to observe the the weather in the past and also we wont predict the weather condition 3-4 hour in the feature</a:t>
            </a:r>
          </a:p>
        </p:txBody>
      </p:sp>
      <p:sp>
        <p:nvSpPr>
          <p:cNvPr id="4" name="Slide Number Placeholder 3"/>
          <p:cNvSpPr>
            <a:spLocks noGrp="1"/>
          </p:cNvSpPr>
          <p:nvPr>
            <p:ph type="sldNum" sz="quarter" idx="5"/>
          </p:nvPr>
        </p:nvSpPr>
        <p:spPr/>
        <p:txBody>
          <a:bodyPr/>
          <a:lstStyle/>
          <a:p>
            <a:fld id="{6BBEC513-779C-C74B-8754-CC03F824733D}" type="slidenum">
              <a:rPr lang="en-CH" smtClean="0"/>
              <a:t>2</a:t>
            </a:fld>
            <a:endParaRPr lang="en-CH"/>
          </a:p>
        </p:txBody>
      </p:sp>
    </p:spTree>
    <p:extLst>
      <p:ext uri="{BB962C8B-B14F-4D97-AF65-F5344CB8AC3E}">
        <p14:creationId xmlns:p14="http://schemas.microsoft.com/office/powerpoint/2010/main" val="2859756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are produced by one or more stations</a:t>
            </a:r>
          </a:p>
          <a:p>
            <a:r>
              <a:rPr lang="en-GB" dirty="0"/>
              <a:t>Then the data are transferred to the server</a:t>
            </a:r>
          </a:p>
          <a:p>
            <a:r>
              <a:rPr lang="en-GB" dirty="0"/>
              <a:t>They are then used via csv, but in the future we want to implement automatic reading from the server.</a:t>
            </a:r>
          </a:p>
          <a:p>
            <a:r>
              <a:rPr lang="en-GB" dirty="0"/>
              <a:t>The data is then put on a mongo database </a:t>
            </a:r>
          </a:p>
          <a:p>
            <a:r>
              <a:rPr lang="en-GB" dirty="0"/>
              <a:t>and finally analysed with python</a:t>
            </a:r>
            <a:endParaRPr lang="en-CH" dirty="0"/>
          </a:p>
        </p:txBody>
      </p:sp>
      <p:sp>
        <p:nvSpPr>
          <p:cNvPr id="4" name="Slide Number Placeholder 3"/>
          <p:cNvSpPr>
            <a:spLocks noGrp="1"/>
          </p:cNvSpPr>
          <p:nvPr>
            <p:ph type="sldNum" sz="quarter" idx="5"/>
          </p:nvPr>
        </p:nvSpPr>
        <p:spPr/>
        <p:txBody>
          <a:bodyPr/>
          <a:lstStyle/>
          <a:p>
            <a:fld id="{6BBEC513-779C-C74B-8754-CC03F824733D}" type="slidenum">
              <a:rPr lang="en-CH" smtClean="0"/>
              <a:t>3</a:t>
            </a:fld>
            <a:endParaRPr lang="en-CH"/>
          </a:p>
        </p:txBody>
      </p:sp>
    </p:spTree>
    <p:extLst>
      <p:ext uri="{BB962C8B-B14F-4D97-AF65-F5344CB8AC3E}">
        <p14:creationId xmlns:p14="http://schemas.microsoft.com/office/powerpoint/2010/main" val="724075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45FFE5-9B33-31CF-03FC-EC85DEAB4B9E}"/>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3B86E5F4-6EB6-6EB9-B7EC-57630313B5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55A714B4-C19F-55D0-8DA5-EA3BB27A8D32}"/>
              </a:ext>
            </a:extLst>
          </p:cNvPr>
          <p:cNvSpPr>
            <a:spLocks noGrp="1"/>
          </p:cNvSpPr>
          <p:nvPr>
            <p:ph type="dt" sz="half" idx="10"/>
          </p:nvPr>
        </p:nvSpPr>
        <p:spPr/>
        <p:txBody>
          <a:bodyPr/>
          <a:lstStyle/>
          <a:p>
            <a:fld id="{7AFD6EA0-15CE-449C-AD2A-1324C0F80836}" type="datetimeFigureOut">
              <a:rPr lang="en-GB" smtClean="0"/>
              <a:t>18/12/2023</a:t>
            </a:fld>
            <a:endParaRPr lang="en-GB"/>
          </a:p>
        </p:txBody>
      </p:sp>
      <p:sp>
        <p:nvSpPr>
          <p:cNvPr id="5" name="Segnaposto piè di pagina 4">
            <a:extLst>
              <a:ext uri="{FF2B5EF4-FFF2-40B4-BE49-F238E27FC236}">
                <a16:creationId xmlns:a16="http://schemas.microsoft.com/office/drawing/2014/main" id="{1C7EE05C-1CC9-CBD6-FD66-4D4400391AD0}"/>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B01BC948-8EBF-271C-2B90-DF79D20A0CBF}"/>
              </a:ext>
            </a:extLst>
          </p:cNvPr>
          <p:cNvSpPr>
            <a:spLocks noGrp="1"/>
          </p:cNvSpPr>
          <p:nvPr>
            <p:ph type="sldNum" sz="quarter" idx="12"/>
          </p:nvPr>
        </p:nvSpPr>
        <p:spPr/>
        <p:txBody>
          <a:bodyPr/>
          <a:lstStyle/>
          <a:p>
            <a:fld id="{F19E3842-45E7-48AE-8329-01F83D3CE735}" type="slidenum">
              <a:rPr lang="en-GB" smtClean="0"/>
              <a:t>‹#›</a:t>
            </a:fld>
            <a:endParaRPr lang="en-GB"/>
          </a:p>
        </p:txBody>
      </p:sp>
    </p:spTree>
    <p:extLst>
      <p:ext uri="{BB962C8B-B14F-4D97-AF65-F5344CB8AC3E}">
        <p14:creationId xmlns:p14="http://schemas.microsoft.com/office/powerpoint/2010/main" val="4134060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26128A-2756-ADF2-2D31-58D8B43EE099}"/>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3FDBAC9A-912F-9BEA-5ABA-07197611613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0A825980-1282-7215-D746-7B79897BA5CC}"/>
              </a:ext>
            </a:extLst>
          </p:cNvPr>
          <p:cNvSpPr>
            <a:spLocks noGrp="1"/>
          </p:cNvSpPr>
          <p:nvPr>
            <p:ph type="dt" sz="half" idx="10"/>
          </p:nvPr>
        </p:nvSpPr>
        <p:spPr/>
        <p:txBody>
          <a:bodyPr/>
          <a:lstStyle/>
          <a:p>
            <a:fld id="{7AFD6EA0-15CE-449C-AD2A-1324C0F80836}" type="datetimeFigureOut">
              <a:rPr lang="en-GB" smtClean="0"/>
              <a:t>18/12/2023</a:t>
            </a:fld>
            <a:endParaRPr lang="en-GB"/>
          </a:p>
        </p:txBody>
      </p:sp>
      <p:sp>
        <p:nvSpPr>
          <p:cNvPr id="5" name="Segnaposto piè di pagina 4">
            <a:extLst>
              <a:ext uri="{FF2B5EF4-FFF2-40B4-BE49-F238E27FC236}">
                <a16:creationId xmlns:a16="http://schemas.microsoft.com/office/drawing/2014/main" id="{C2BB7DB9-E9D2-E411-472B-190180756C1B}"/>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B0724D74-B74D-A77F-1D81-3186A8104FAA}"/>
              </a:ext>
            </a:extLst>
          </p:cNvPr>
          <p:cNvSpPr>
            <a:spLocks noGrp="1"/>
          </p:cNvSpPr>
          <p:nvPr>
            <p:ph type="sldNum" sz="quarter" idx="12"/>
          </p:nvPr>
        </p:nvSpPr>
        <p:spPr/>
        <p:txBody>
          <a:bodyPr/>
          <a:lstStyle/>
          <a:p>
            <a:fld id="{F19E3842-45E7-48AE-8329-01F83D3CE735}" type="slidenum">
              <a:rPr lang="en-GB" smtClean="0"/>
              <a:t>‹#›</a:t>
            </a:fld>
            <a:endParaRPr lang="en-GB"/>
          </a:p>
        </p:txBody>
      </p:sp>
    </p:spTree>
    <p:extLst>
      <p:ext uri="{BB962C8B-B14F-4D97-AF65-F5344CB8AC3E}">
        <p14:creationId xmlns:p14="http://schemas.microsoft.com/office/powerpoint/2010/main" val="303111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B0B87AB-3918-E7C7-A50A-AB087F438524}"/>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44F017B3-6FC4-AEE5-D44D-AAD905A94A8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98FA9C66-1D27-90DC-463C-BD80F91F21FB}"/>
              </a:ext>
            </a:extLst>
          </p:cNvPr>
          <p:cNvSpPr>
            <a:spLocks noGrp="1"/>
          </p:cNvSpPr>
          <p:nvPr>
            <p:ph type="dt" sz="half" idx="10"/>
          </p:nvPr>
        </p:nvSpPr>
        <p:spPr/>
        <p:txBody>
          <a:bodyPr/>
          <a:lstStyle/>
          <a:p>
            <a:fld id="{7AFD6EA0-15CE-449C-AD2A-1324C0F80836}" type="datetimeFigureOut">
              <a:rPr lang="en-GB" smtClean="0"/>
              <a:t>18/12/2023</a:t>
            </a:fld>
            <a:endParaRPr lang="en-GB"/>
          </a:p>
        </p:txBody>
      </p:sp>
      <p:sp>
        <p:nvSpPr>
          <p:cNvPr id="5" name="Segnaposto piè di pagina 4">
            <a:extLst>
              <a:ext uri="{FF2B5EF4-FFF2-40B4-BE49-F238E27FC236}">
                <a16:creationId xmlns:a16="http://schemas.microsoft.com/office/drawing/2014/main" id="{624C9252-8775-678F-8688-58FE471791AF}"/>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2435E35E-1F54-9D3F-4FBE-B9854FBAAE36}"/>
              </a:ext>
            </a:extLst>
          </p:cNvPr>
          <p:cNvSpPr>
            <a:spLocks noGrp="1"/>
          </p:cNvSpPr>
          <p:nvPr>
            <p:ph type="sldNum" sz="quarter" idx="12"/>
          </p:nvPr>
        </p:nvSpPr>
        <p:spPr/>
        <p:txBody>
          <a:bodyPr/>
          <a:lstStyle/>
          <a:p>
            <a:fld id="{F19E3842-45E7-48AE-8329-01F83D3CE735}" type="slidenum">
              <a:rPr lang="en-GB" smtClean="0"/>
              <a:t>‹#›</a:t>
            </a:fld>
            <a:endParaRPr lang="en-GB"/>
          </a:p>
        </p:txBody>
      </p:sp>
    </p:spTree>
    <p:extLst>
      <p:ext uri="{BB962C8B-B14F-4D97-AF65-F5344CB8AC3E}">
        <p14:creationId xmlns:p14="http://schemas.microsoft.com/office/powerpoint/2010/main" val="714872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22F217-F02E-AB1F-BA13-F37B00F33501}"/>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C142BC62-1A61-C6B0-9D31-F9E2534CDA7A}"/>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F3E27341-EABA-3B33-81DE-27524B271486}"/>
              </a:ext>
            </a:extLst>
          </p:cNvPr>
          <p:cNvSpPr>
            <a:spLocks noGrp="1"/>
          </p:cNvSpPr>
          <p:nvPr>
            <p:ph type="dt" sz="half" idx="10"/>
          </p:nvPr>
        </p:nvSpPr>
        <p:spPr/>
        <p:txBody>
          <a:bodyPr/>
          <a:lstStyle/>
          <a:p>
            <a:fld id="{7AFD6EA0-15CE-449C-AD2A-1324C0F80836}" type="datetimeFigureOut">
              <a:rPr lang="en-GB" smtClean="0"/>
              <a:t>18/12/2023</a:t>
            </a:fld>
            <a:endParaRPr lang="en-GB"/>
          </a:p>
        </p:txBody>
      </p:sp>
      <p:sp>
        <p:nvSpPr>
          <p:cNvPr id="5" name="Segnaposto piè di pagina 4">
            <a:extLst>
              <a:ext uri="{FF2B5EF4-FFF2-40B4-BE49-F238E27FC236}">
                <a16:creationId xmlns:a16="http://schemas.microsoft.com/office/drawing/2014/main" id="{33A82AA6-6DD2-2D28-5E58-8393DADD5C40}"/>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B7AC7C5D-C72B-1FB9-6EC5-11F88F109BF2}"/>
              </a:ext>
            </a:extLst>
          </p:cNvPr>
          <p:cNvSpPr>
            <a:spLocks noGrp="1"/>
          </p:cNvSpPr>
          <p:nvPr>
            <p:ph type="sldNum" sz="quarter" idx="12"/>
          </p:nvPr>
        </p:nvSpPr>
        <p:spPr/>
        <p:txBody>
          <a:bodyPr/>
          <a:lstStyle/>
          <a:p>
            <a:fld id="{F19E3842-45E7-48AE-8329-01F83D3CE735}" type="slidenum">
              <a:rPr lang="en-GB" smtClean="0"/>
              <a:t>‹#›</a:t>
            </a:fld>
            <a:endParaRPr lang="en-GB"/>
          </a:p>
        </p:txBody>
      </p:sp>
    </p:spTree>
    <p:extLst>
      <p:ext uri="{BB962C8B-B14F-4D97-AF65-F5344CB8AC3E}">
        <p14:creationId xmlns:p14="http://schemas.microsoft.com/office/powerpoint/2010/main" val="3308186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F0E2B1-19A9-67E6-8400-57A16DE403A8}"/>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0321EECC-DE4B-49CD-6E0B-BDB9437DBD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0FD3694-9C1A-4188-1DD0-6FC8D87EBEB0}"/>
              </a:ext>
            </a:extLst>
          </p:cNvPr>
          <p:cNvSpPr>
            <a:spLocks noGrp="1"/>
          </p:cNvSpPr>
          <p:nvPr>
            <p:ph type="dt" sz="half" idx="10"/>
          </p:nvPr>
        </p:nvSpPr>
        <p:spPr/>
        <p:txBody>
          <a:bodyPr/>
          <a:lstStyle/>
          <a:p>
            <a:fld id="{7AFD6EA0-15CE-449C-AD2A-1324C0F80836}" type="datetimeFigureOut">
              <a:rPr lang="en-GB" smtClean="0"/>
              <a:t>18/12/2023</a:t>
            </a:fld>
            <a:endParaRPr lang="en-GB"/>
          </a:p>
        </p:txBody>
      </p:sp>
      <p:sp>
        <p:nvSpPr>
          <p:cNvPr id="5" name="Segnaposto piè di pagina 4">
            <a:extLst>
              <a:ext uri="{FF2B5EF4-FFF2-40B4-BE49-F238E27FC236}">
                <a16:creationId xmlns:a16="http://schemas.microsoft.com/office/drawing/2014/main" id="{673E9401-2663-21A8-85B4-5661AC30934A}"/>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E6ABFA35-CF9D-D539-F819-804EFB55AEE4}"/>
              </a:ext>
            </a:extLst>
          </p:cNvPr>
          <p:cNvSpPr>
            <a:spLocks noGrp="1"/>
          </p:cNvSpPr>
          <p:nvPr>
            <p:ph type="sldNum" sz="quarter" idx="12"/>
          </p:nvPr>
        </p:nvSpPr>
        <p:spPr/>
        <p:txBody>
          <a:bodyPr/>
          <a:lstStyle/>
          <a:p>
            <a:fld id="{F19E3842-45E7-48AE-8329-01F83D3CE735}" type="slidenum">
              <a:rPr lang="en-GB" smtClean="0"/>
              <a:t>‹#›</a:t>
            </a:fld>
            <a:endParaRPr lang="en-GB"/>
          </a:p>
        </p:txBody>
      </p:sp>
    </p:spTree>
    <p:extLst>
      <p:ext uri="{BB962C8B-B14F-4D97-AF65-F5344CB8AC3E}">
        <p14:creationId xmlns:p14="http://schemas.microsoft.com/office/powerpoint/2010/main" val="68364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DDCB6D-6693-0576-EAFA-E5A4C8B2E60C}"/>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77EAB497-D645-CF94-CC0C-304D59835F91}"/>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63AF7860-A9A2-D96A-62A9-957DCFBD2839}"/>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DCF986A6-39B8-20F1-D599-EFF2F8181E27}"/>
              </a:ext>
            </a:extLst>
          </p:cNvPr>
          <p:cNvSpPr>
            <a:spLocks noGrp="1"/>
          </p:cNvSpPr>
          <p:nvPr>
            <p:ph type="dt" sz="half" idx="10"/>
          </p:nvPr>
        </p:nvSpPr>
        <p:spPr/>
        <p:txBody>
          <a:bodyPr/>
          <a:lstStyle/>
          <a:p>
            <a:fld id="{7AFD6EA0-15CE-449C-AD2A-1324C0F80836}" type="datetimeFigureOut">
              <a:rPr lang="en-GB" smtClean="0"/>
              <a:t>18/12/2023</a:t>
            </a:fld>
            <a:endParaRPr lang="en-GB"/>
          </a:p>
        </p:txBody>
      </p:sp>
      <p:sp>
        <p:nvSpPr>
          <p:cNvPr id="6" name="Segnaposto piè di pagina 5">
            <a:extLst>
              <a:ext uri="{FF2B5EF4-FFF2-40B4-BE49-F238E27FC236}">
                <a16:creationId xmlns:a16="http://schemas.microsoft.com/office/drawing/2014/main" id="{28E2DC37-6A6D-78AE-250F-1F03EBCF5440}"/>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14739FAF-F32D-7AE3-385F-B34B950A2CDD}"/>
              </a:ext>
            </a:extLst>
          </p:cNvPr>
          <p:cNvSpPr>
            <a:spLocks noGrp="1"/>
          </p:cNvSpPr>
          <p:nvPr>
            <p:ph type="sldNum" sz="quarter" idx="12"/>
          </p:nvPr>
        </p:nvSpPr>
        <p:spPr/>
        <p:txBody>
          <a:bodyPr/>
          <a:lstStyle/>
          <a:p>
            <a:fld id="{F19E3842-45E7-48AE-8329-01F83D3CE735}" type="slidenum">
              <a:rPr lang="en-GB" smtClean="0"/>
              <a:t>‹#›</a:t>
            </a:fld>
            <a:endParaRPr lang="en-GB"/>
          </a:p>
        </p:txBody>
      </p:sp>
    </p:spTree>
    <p:extLst>
      <p:ext uri="{BB962C8B-B14F-4D97-AF65-F5344CB8AC3E}">
        <p14:creationId xmlns:p14="http://schemas.microsoft.com/office/powerpoint/2010/main" val="3365180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5B26A0-C971-568D-099F-70CF0DC1D1DA}"/>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C21B6156-860E-DC3B-BE83-822DAEE24B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19C11310-3747-1CBB-6ECD-419309AE6941}"/>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ED79BFD6-8F07-C2CE-E695-4C00636E8C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858303C-B283-B21B-690D-8192E994CE5A}"/>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8595092F-CD11-3950-4162-67DF4F190D26}"/>
              </a:ext>
            </a:extLst>
          </p:cNvPr>
          <p:cNvSpPr>
            <a:spLocks noGrp="1"/>
          </p:cNvSpPr>
          <p:nvPr>
            <p:ph type="dt" sz="half" idx="10"/>
          </p:nvPr>
        </p:nvSpPr>
        <p:spPr/>
        <p:txBody>
          <a:bodyPr/>
          <a:lstStyle/>
          <a:p>
            <a:fld id="{7AFD6EA0-15CE-449C-AD2A-1324C0F80836}" type="datetimeFigureOut">
              <a:rPr lang="en-GB" smtClean="0"/>
              <a:t>18/12/2023</a:t>
            </a:fld>
            <a:endParaRPr lang="en-GB"/>
          </a:p>
        </p:txBody>
      </p:sp>
      <p:sp>
        <p:nvSpPr>
          <p:cNvPr id="8" name="Segnaposto piè di pagina 7">
            <a:extLst>
              <a:ext uri="{FF2B5EF4-FFF2-40B4-BE49-F238E27FC236}">
                <a16:creationId xmlns:a16="http://schemas.microsoft.com/office/drawing/2014/main" id="{A4A2DA6B-842F-8529-D112-FE532CA4241E}"/>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C49C337F-A60A-C497-B155-5953943AC0AF}"/>
              </a:ext>
            </a:extLst>
          </p:cNvPr>
          <p:cNvSpPr>
            <a:spLocks noGrp="1"/>
          </p:cNvSpPr>
          <p:nvPr>
            <p:ph type="sldNum" sz="quarter" idx="12"/>
          </p:nvPr>
        </p:nvSpPr>
        <p:spPr/>
        <p:txBody>
          <a:bodyPr/>
          <a:lstStyle/>
          <a:p>
            <a:fld id="{F19E3842-45E7-48AE-8329-01F83D3CE735}" type="slidenum">
              <a:rPr lang="en-GB" smtClean="0"/>
              <a:t>‹#›</a:t>
            </a:fld>
            <a:endParaRPr lang="en-GB"/>
          </a:p>
        </p:txBody>
      </p:sp>
    </p:spTree>
    <p:extLst>
      <p:ext uri="{BB962C8B-B14F-4D97-AF65-F5344CB8AC3E}">
        <p14:creationId xmlns:p14="http://schemas.microsoft.com/office/powerpoint/2010/main" val="1362799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37488E-93B4-9DBA-16E5-13313A502848}"/>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192FC67A-AAE6-291B-ED53-7B58B1015E2E}"/>
              </a:ext>
            </a:extLst>
          </p:cNvPr>
          <p:cNvSpPr>
            <a:spLocks noGrp="1"/>
          </p:cNvSpPr>
          <p:nvPr>
            <p:ph type="dt" sz="half" idx="10"/>
          </p:nvPr>
        </p:nvSpPr>
        <p:spPr/>
        <p:txBody>
          <a:bodyPr/>
          <a:lstStyle/>
          <a:p>
            <a:fld id="{7AFD6EA0-15CE-449C-AD2A-1324C0F80836}" type="datetimeFigureOut">
              <a:rPr lang="en-GB" smtClean="0"/>
              <a:t>18/12/2023</a:t>
            </a:fld>
            <a:endParaRPr lang="en-GB"/>
          </a:p>
        </p:txBody>
      </p:sp>
      <p:sp>
        <p:nvSpPr>
          <p:cNvPr id="4" name="Segnaposto piè di pagina 3">
            <a:extLst>
              <a:ext uri="{FF2B5EF4-FFF2-40B4-BE49-F238E27FC236}">
                <a16:creationId xmlns:a16="http://schemas.microsoft.com/office/drawing/2014/main" id="{83DEBF89-6C20-A102-AEC5-69AE58CA31C8}"/>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A1E56611-34FF-3D18-60ED-E34311ECE21D}"/>
              </a:ext>
            </a:extLst>
          </p:cNvPr>
          <p:cNvSpPr>
            <a:spLocks noGrp="1"/>
          </p:cNvSpPr>
          <p:nvPr>
            <p:ph type="sldNum" sz="quarter" idx="12"/>
          </p:nvPr>
        </p:nvSpPr>
        <p:spPr/>
        <p:txBody>
          <a:bodyPr/>
          <a:lstStyle/>
          <a:p>
            <a:fld id="{F19E3842-45E7-48AE-8329-01F83D3CE735}" type="slidenum">
              <a:rPr lang="en-GB" smtClean="0"/>
              <a:t>‹#›</a:t>
            </a:fld>
            <a:endParaRPr lang="en-GB"/>
          </a:p>
        </p:txBody>
      </p:sp>
    </p:spTree>
    <p:extLst>
      <p:ext uri="{BB962C8B-B14F-4D97-AF65-F5344CB8AC3E}">
        <p14:creationId xmlns:p14="http://schemas.microsoft.com/office/powerpoint/2010/main" val="2508049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D980323-A334-FE72-696D-CC3A02FDEB7A}"/>
              </a:ext>
            </a:extLst>
          </p:cNvPr>
          <p:cNvSpPr>
            <a:spLocks noGrp="1"/>
          </p:cNvSpPr>
          <p:nvPr>
            <p:ph type="dt" sz="half" idx="10"/>
          </p:nvPr>
        </p:nvSpPr>
        <p:spPr/>
        <p:txBody>
          <a:bodyPr/>
          <a:lstStyle/>
          <a:p>
            <a:fld id="{7AFD6EA0-15CE-449C-AD2A-1324C0F80836}" type="datetimeFigureOut">
              <a:rPr lang="en-GB" smtClean="0"/>
              <a:t>18/12/2023</a:t>
            </a:fld>
            <a:endParaRPr lang="en-GB"/>
          </a:p>
        </p:txBody>
      </p:sp>
      <p:sp>
        <p:nvSpPr>
          <p:cNvPr id="3" name="Segnaposto piè di pagina 2">
            <a:extLst>
              <a:ext uri="{FF2B5EF4-FFF2-40B4-BE49-F238E27FC236}">
                <a16:creationId xmlns:a16="http://schemas.microsoft.com/office/drawing/2014/main" id="{3E6FE616-EC28-F581-0633-06BCFA8FDE53}"/>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18FD16F4-9C61-F731-A00B-2C331DAD4705}"/>
              </a:ext>
            </a:extLst>
          </p:cNvPr>
          <p:cNvSpPr>
            <a:spLocks noGrp="1"/>
          </p:cNvSpPr>
          <p:nvPr>
            <p:ph type="sldNum" sz="quarter" idx="12"/>
          </p:nvPr>
        </p:nvSpPr>
        <p:spPr/>
        <p:txBody>
          <a:bodyPr/>
          <a:lstStyle/>
          <a:p>
            <a:fld id="{F19E3842-45E7-48AE-8329-01F83D3CE735}" type="slidenum">
              <a:rPr lang="en-GB" smtClean="0"/>
              <a:t>‹#›</a:t>
            </a:fld>
            <a:endParaRPr lang="en-GB"/>
          </a:p>
        </p:txBody>
      </p:sp>
    </p:spTree>
    <p:extLst>
      <p:ext uri="{BB962C8B-B14F-4D97-AF65-F5344CB8AC3E}">
        <p14:creationId xmlns:p14="http://schemas.microsoft.com/office/powerpoint/2010/main" val="4166631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DD91C4-9804-3F5A-5F9A-B2E73817CB6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54B4EAD4-315B-5D8D-C9A8-7BA4E279A3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9AA54347-D91C-2C1F-AB88-F70D2A5E48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3B4D757-169C-BE9B-1A87-6B65D9FF5557}"/>
              </a:ext>
            </a:extLst>
          </p:cNvPr>
          <p:cNvSpPr>
            <a:spLocks noGrp="1"/>
          </p:cNvSpPr>
          <p:nvPr>
            <p:ph type="dt" sz="half" idx="10"/>
          </p:nvPr>
        </p:nvSpPr>
        <p:spPr/>
        <p:txBody>
          <a:bodyPr/>
          <a:lstStyle/>
          <a:p>
            <a:fld id="{7AFD6EA0-15CE-449C-AD2A-1324C0F80836}" type="datetimeFigureOut">
              <a:rPr lang="en-GB" smtClean="0"/>
              <a:t>18/12/2023</a:t>
            </a:fld>
            <a:endParaRPr lang="en-GB"/>
          </a:p>
        </p:txBody>
      </p:sp>
      <p:sp>
        <p:nvSpPr>
          <p:cNvPr id="6" name="Segnaposto piè di pagina 5">
            <a:extLst>
              <a:ext uri="{FF2B5EF4-FFF2-40B4-BE49-F238E27FC236}">
                <a16:creationId xmlns:a16="http://schemas.microsoft.com/office/drawing/2014/main" id="{F109EA2A-2DF6-B3B3-5AE9-106B1E973453}"/>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FF782614-18D4-DE48-6D06-AF3553E1843E}"/>
              </a:ext>
            </a:extLst>
          </p:cNvPr>
          <p:cNvSpPr>
            <a:spLocks noGrp="1"/>
          </p:cNvSpPr>
          <p:nvPr>
            <p:ph type="sldNum" sz="quarter" idx="12"/>
          </p:nvPr>
        </p:nvSpPr>
        <p:spPr/>
        <p:txBody>
          <a:bodyPr/>
          <a:lstStyle/>
          <a:p>
            <a:fld id="{F19E3842-45E7-48AE-8329-01F83D3CE735}" type="slidenum">
              <a:rPr lang="en-GB" smtClean="0"/>
              <a:t>‹#›</a:t>
            </a:fld>
            <a:endParaRPr lang="en-GB"/>
          </a:p>
        </p:txBody>
      </p:sp>
    </p:spTree>
    <p:extLst>
      <p:ext uri="{BB962C8B-B14F-4D97-AF65-F5344CB8AC3E}">
        <p14:creationId xmlns:p14="http://schemas.microsoft.com/office/powerpoint/2010/main" val="3755393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122EE8-5E76-3D54-693A-2B89CA07852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862AF97B-6788-547F-5B78-E2C3BC4CC5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A0B53E72-894B-DF86-354E-3784CF094F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27FC551-9BBA-1060-16F3-6D5AEA958D06}"/>
              </a:ext>
            </a:extLst>
          </p:cNvPr>
          <p:cNvSpPr>
            <a:spLocks noGrp="1"/>
          </p:cNvSpPr>
          <p:nvPr>
            <p:ph type="dt" sz="half" idx="10"/>
          </p:nvPr>
        </p:nvSpPr>
        <p:spPr/>
        <p:txBody>
          <a:bodyPr/>
          <a:lstStyle/>
          <a:p>
            <a:fld id="{7AFD6EA0-15CE-449C-AD2A-1324C0F80836}" type="datetimeFigureOut">
              <a:rPr lang="en-GB" smtClean="0"/>
              <a:t>18/12/2023</a:t>
            </a:fld>
            <a:endParaRPr lang="en-GB"/>
          </a:p>
        </p:txBody>
      </p:sp>
      <p:sp>
        <p:nvSpPr>
          <p:cNvPr id="6" name="Segnaposto piè di pagina 5">
            <a:extLst>
              <a:ext uri="{FF2B5EF4-FFF2-40B4-BE49-F238E27FC236}">
                <a16:creationId xmlns:a16="http://schemas.microsoft.com/office/drawing/2014/main" id="{E817F497-A227-A695-6E81-EB5523372C19}"/>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527CA40D-3E14-8985-34FD-DCD4F899943E}"/>
              </a:ext>
            </a:extLst>
          </p:cNvPr>
          <p:cNvSpPr>
            <a:spLocks noGrp="1"/>
          </p:cNvSpPr>
          <p:nvPr>
            <p:ph type="sldNum" sz="quarter" idx="12"/>
          </p:nvPr>
        </p:nvSpPr>
        <p:spPr/>
        <p:txBody>
          <a:bodyPr/>
          <a:lstStyle/>
          <a:p>
            <a:fld id="{F19E3842-45E7-48AE-8329-01F83D3CE735}" type="slidenum">
              <a:rPr lang="en-GB" smtClean="0"/>
              <a:t>‹#›</a:t>
            </a:fld>
            <a:endParaRPr lang="en-GB"/>
          </a:p>
        </p:txBody>
      </p:sp>
    </p:spTree>
    <p:extLst>
      <p:ext uri="{BB962C8B-B14F-4D97-AF65-F5344CB8AC3E}">
        <p14:creationId xmlns:p14="http://schemas.microsoft.com/office/powerpoint/2010/main" val="1284436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E052563-E937-1438-99BD-F430DD9B04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D9ED0353-75C8-8C8E-3CAA-6447C29C42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F8A7BA6F-69F5-12D4-0699-37519A9579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FD6EA0-15CE-449C-AD2A-1324C0F80836}" type="datetimeFigureOut">
              <a:rPr lang="en-GB" smtClean="0"/>
              <a:t>18/12/2023</a:t>
            </a:fld>
            <a:endParaRPr lang="en-GB"/>
          </a:p>
        </p:txBody>
      </p:sp>
      <p:sp>
        <p:nvSpPr>
          <p:cNvPr id="5" name="Segnaposto piè di pagina 4">
            <a:extLst>
              <a:ext uri="{FF2B5EF4-FFF2-40B4-BE49-F238E27FC236}">
                <a16:creationId xmlns:a16="http://schemas.microsoft.com/office/drawing/2014/main" id="{57B70DC5-5AEA-CCC3-BE69-E4BA519A52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95C5FBA7-117E-A382-B39F-87CD8C1AD1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E3842-45E7-48AE-8329-01F83D3CE735}" type="slidenum">
              <a:rPr lang="en-GB" smtClean="0"/>
              <a:t>‹#›</a:t>
            </a:fld>
            <a:endParaRPr lang="en-GB"/>
          </a:p>
        </p:txBody>
      </p:sp>
    </p:spTree>
    <p:extLst>
      <p:ext uri="{BB962C8B-B14F-4D97-AF65-F5344CB8AC3E}">
        <p14:creationId xmlns:p14="http://schemas.microsoft.com/office/powerpoint/2010/main" val="373761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png"/><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11BD7A61-8058-8014-F76C-60BFA989D6E7}"/>
              </a:ext>
            </a:extLst>
          </p:cNvPr>
          <p:cNvPicPr>
            <a:picLocks noChangeAspect="1"/>
          </p:cNvPicPr>
          <p:nvPr/>
        </p:nvPicPr>
        <p:blipFill>
          <a:blip r:embed="rId2"/>
          <a:stretch>
            <a:fillRect/>
          </a:stretch>
        </p:blipFill>
        <p:spPr>
          <a:xfrm>
            <a:off x="6246" y="0"/>
            <a:ext cx="12179508" cy="6858000"/>
          </a:xfrm>
          <a:prstGeom prst="rect">
            <a:avLst/>
          </a:prstGeom>
        </p:spPr>
      </p:pic>
      <p:sp>
        <p:nvSpPr>
          <p:cNvPr id="4" name="CasellaDiTesto 3">
            <a:extLst>
              <a:ext uri="{FF2B5EF4-FFF2-40B4-BE49-F238E27FC236}">
                <a16:creationId xmlns:a16="http://schemas.microsoft.com/office/drawing/2014/main" id="{D1C7C6E9-F6F4-B999-4D1D-C2B7410346A3}"/>
              </a:ext>
            </a:extLst>
          </p:cNvPr>
          <p:cNvSpPr txBox="1"/>
          <p:nvPr/>
        </p:nvSpPr>
        <p:spPr>
          <a:xfrm>
            <a:off x="1194842" y="336884"/>
            <a:ext cx="4075283" cy="646331"/>
          </a:xfrm>
          <a:prstGeom prst="rect">
            <a:avLst/>
          </a:prstGeom>
          <a:noFill/>
        </p:spPr>
        <p:txBody>
          <a:bodyPr wrap="none" rtlCol="0">
            <a:spAutoFit/>
          </a:bodyPr>
          <a:lstStyle/>
          <a:p>
            <a:r>
              <a:rPr lang="en-GB" sz="3600" b="1" dirty="0"/>
              <a:t>SOFTWARE PROJECT</a:t>
            </a:r>
          </a:p>
        </p:txBody>
      </p:sp>
      <p:sp>
        <p:nvSpPr>
          <p:cNvPr id="5" name="CasellaDiTesto 4">
            <a:extLst>
              <a:ext uri="{FF2B5EF4-FFF2-40B4-BE49-F238E27FC236}">
                <a16:creationId xmlns:a16="http://schemas.microsoft.com/office/drawing/2014/main" id="{8F314FEF-7E12-1A6A-8096-6CE9317364C0}"/>
              </a:ext>
            </a:extLst>
          </p:cNvPr>
          <p:cNvSpPr txBox="1"/>
          <p:nvPr/>
        </p:nvSpPr>
        <p:spPr>
          <a:xfrm>
            <a:off x="1378802" y="950767"/>
            <a:ext cx="3707362" cy="369332"/>
          </a:xfrm>
          <a:prstGeom prst="rect">
            <a:avLst/>
          </a:prstGeom>
          <a:noFill/>
        </p:spPr>
        <p:txBody>
          <a:bodyPr wrap="none" rtlCol="0">
            <a:spAutoFit/>
          </a:bodyPr>
          <a:lstStyle/>
          <a:p>
            <a:r>
              <a:rPr lang="en-GB" dirty="0"/>
              <a:t>Cristian Brugnara, Matteo Del Grande</a:t>
            </a:r>
          </a:p>
        </p:txBody>
      </p:sp>
      <p:sp>
        <p:nvSpPr>
          <p:cNvPr id="6" name="CasellaDiTesto 5">
            <a:extLst>
              <a:ext uri="{FF2B5EF4-FFF2-40B4-BE49-F238E27FC236}">
                <a16:creationId xmlns:a16="http://schemas.microsoft.com/office/drawing/2014/main" id="{6B452B3A-DEB0-F50E-FDCB-E1EAB86426FB}"/>
              </a:ext>
            </a:extLst>
          </p:cNvPr>
          <p:cNvSpPr txBox="1"/>
          <p:nvPr/>
        </p:nvSpPr>
        <p:spPr>
          <a:xfrm>
            <a:off x="2458451" y="1276619"/>
            <a:ext cx="1548064" cy="646331"/>
          </a:xfrm>
          <a:prstGeom prst="rect">
            <a:avLst/>
          </a:prstGeom>
          <a:noFill/>
        </p:spPr>
        <p:txBody>
          <a:bodyPr wrap="square" rtlCol="0">
            <a:spAutoFit/>
          </a:bodyPr>
          <a:lstStyle/>
          <a:p>
            <a:r>
              <a:rPr lang="it-CH" dirty="0"/>
              <a:t>SUPSI-DTI D2A </a:t>
            </a:r>
          </a:p>
          <a:p>
            <a:pPr algn="ctr"/>
            <a:r>
              <a:rPr lang="it-CH" dirty="0"/>
              <a:t>2023-2024</a:t>
            </a:r>
            <a:endParaRPr lang="en-GB" dirty="0"/>
          </a:p>
        </p:txBody>
      </p:sp>
    </p:spTree>
    <p:extLst>
      <p:ext uri="{BB962C8B-B14F-4D97-AF65-F5344CB8AC3E}">
        <p14:creationId xmlns:p14="http://schemas.microsoft.com/office/powerpoint/2010/main" val="1681276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86C7B89A-FCE2-0AE7-AFA4-BC95B7B6D566}"/>
              </a:ext>
            </a:extLst>
          </p:cNvPr>
          <p:cNvSpPr txBox="1"/>
          <p:nvPr/>
        </p:nvSpPr>
        <p:spPr>
          <a:xfrm>
            <a:off x="74300" y="103518"/>
            <a:ext cx="2075339" cy="424732"/>
          </a:xfrm>
          <a:prstGeom prst="rect">
            <a:avLst/>
          </a:prstGeom>
          <a:noFill/>
        </p:spPr>
        <p:txBody>
          <a:bodyPr wrap="square">
            <a:spAutoFit/>
          </a:bodyPr>
          <a:lstStyle/>
          <a:p>
            <a:pPr marL="57150">
              <a:lnSpc>
                <a:spcPct val="90000"/>
              </a:lnSpc>
              <a:spcAft>
                <a:spcPts val="1200"/>
              </a:spcAft>
            </a:pPr>
            <a:r>
              <a:rPr lang="en-US" sz="2400" dirty="0"/>
              <a:t>Introduction</a:t>
            </a:r>
          </a:p>
        </p:txBody>
      </p:sp>
      <p:sp>
        <p:nvSpPr>
          <p:cNvPr id="2" name="TextBox 1">
            <a:extLst>
              <a:ext uri="{FF2B5EF4-FFF2-40B4-BE49-F238E27FC236}">
                <a16:creationId xmlns:a16="http://schemas.microsoft.com/office/drawing/2014/main" id="{F99B4AA9-0BF3-E1FD-C0AD-273E3A03D747}"/>
              </a:ext>
            </a:extLst>
          </p:cNvPr>
          <p:cNvSpPr txBox="1"/>
          <p:nvPr/>
        </p:nvSpPr>
        <p:spPr>
          <a:xfrm>
            <a:off x="1111969" y="2445106"/>
            <a:ext cx="4304614" cy="2031325"/>
          </a:xfrm>
          <a:prstGeom prst="rect">
            <a:avLst/>
          </a:prstGeom>
          <a:noFill/>
        </p:spPr>
        <p:txBody>
          <a:bodyPr wrap="square" rtlCol="0">
            <a:spAutoFit/>
          </a:bodyPr>
          <a:lstStyle/>
          <a:p>
            <a:pPr algn="just"/>
            <a:r>
              <a:rPr lang="en-GB" dirty="0"/>
              <a:t>The goal of the application is to provide a service to users that allows them to observe the weather in the past, thanks to various stations. These stations make it possible to generate weather statistics, graphs and make predictions of future weather conditions from the data they produce.</a:t>
            </a:r>
            <a:endParaRPr lang="en-CH" dirty="0"/>
          </a:p>
        </p:txBody>
      </p:sp>
      <p:pic>
        <p:nvPicPr>
          <p:cNvPr id="2050" name="Picture 2" descr="Generated by DALL·E">
            <a:extLst>
              <a:ext uri="{FF2B5EF4-FFF2-40B4-BE49-F238E27FC236}">
                <a16:creationId xmlns:a16="http://schemas.microsoft.com/office/drawing/2014/main" id="{A27B746C-BB12-A717-CA24-935D0390C0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53" b="3468"/>
          <a:stretch/>
        </p:blipFill>
        <p:spPr bwMode="auto">
          <a:xfrm>
            <a:off x="6153141" y="1456178"/>
            <a:ext cx="4703228" cy="394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601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86C7B89A-FCE2-0AE7-AFA4-BC95B7B6D566}"/>
              </a:ext>
            </a:extLst>
          </p:cNvPr>
          <p:cNvSpPr txBox="1"/>
          <p:nvPr/>
        </p:nvSpPr>
        <p:spPr>
          <a:xfrm>
            <a:off x="74300" y="103518"/>
            <a:ext cx="2075339" cy="424732"/>
          </a:xfrm>
          <a:prstGeom prst="rect">
            <a:avLst/>
          </a:prstGeom>
          <a:noFill/>
        </p:spPr>
        <p:txBody>
          <a:bodyPr wrap="square">
            <a:spAutoFit/>
          </a:bodyPr>
          <a:lstStyle/>
          <a:p>
            <a:pPr marL="57150">
              <a:lnSpc>
                <a:spcPct val="90000"/>
              </a:lnSpc>
              <a:spcAft>
                <a:spcPts val="1200"/>
              </a:spcAft>
            </a:pPr>
            <a:r>
              <a:rPr lang="en-US" sz="2400" dirty="0"/>
              <a:t>Obtaining data</a:t>
            </a:r>
          </a:p>
        </p:txBody>
      </p:sp>
      <p:pic>
        <p:nvPicPr>
          <p:cNvPr id="2" name="Immagine 1">
            <a:extLst>
              <a:ext uri="{FF2B5EF4-FFF2-40B4-BE49-F238E27FC236}">
                <a16:creationId xmlns:a16="http://schemas.microsoft.com/office/drawing/2014/main" id="{33742327-43B5-4891-F353-36B052325F9D}"/>
              </a:ext>
            </a:extLst>
          </p:cNvPr>
          <p:cNvPicPr>
            <a:picLocks noChangeAspect="1"/>
          </p:cNvPicPr>
          <p:nvPr/>
        </p:nvPicPr>
        <p:blipFill rotWithShape="1">
          <a:blip r:embed="rId3"/>
          <a:srcRect l="21728" r="35578" b="8251"/>
          <a:stretch/>
        </p:blipFill>
        <p:spPr>
          <a:xfrm>
            <a:off x="1379978" y="2270790"/>
            <a:ext cx="2052588" cy="23157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magine 2">
            <a:extLst>
              <a:ext uri="{FF2B5EF4-FFF2-40B4-BE49-F238E27FC236}">
                <a16:creationId xmlns:a16="http://schemas.microsoft.com/office/drawing/2014/main" id="{CFB4354A-52CE-C85C-EC14-25A0F883BFFE}"/>
              </a:ext>
            </a:extLst>
          </p:cNvPr>
          <p:cNvPicPr>
            <a:picLocks noChangeAspect="1"/>
          </p:cNvPicPr>
          <p:nvPr/>
        </p:nvPicPr>
        <p:blipFill rotWithShape="1">
          <a:blip r:embed="rId4"/>
          <a:srcRect l="16757" t="23266" r="16304" b="13333"/>
          <a:stretch/>
        </p:blipFill>
        <p:spPr>
          <a:xfrm>
            <a:off x="4388074" y="2854666"/>
            <a:ext cx="1379507" cy="1306606"/>
          </a:xfrm>
          <a:prstGeom prst="rect">
            <a:avLst/>
          </a:prstGeom>
        </p:spPr>
      </p:pic>
      <p:pic>
        <p:nvPicPr>
          <p:cNvPr id="4" name="Immagine 3">
            <a:extLst>
              <a:ext uri="{FF2B5EF4-FFF2-40B4-BE49-F238E27FC236}">
                <a16:creationId xmlns:a16="http://schemas.microsoft.com/office/drawing/2014/main" id="{F87A4CD8-0749-83CC-C11C-5CFDCC2BD1B0}"/>
              </a:ext>
            </a:extLst>
          </p:cNvPr>
          <p:cNvPicPr>
            <a:picLocks noChangeAspect="1"/>
          </p:cNvPicPr>
          <p:nvPr/>
        </p:nvPicPr>
        <p:blipFill>
          <a:blip r:embed="rId5"/>
          <a:stretch>
            <a:fillRect/>
          </a:stretch>
        </p:blipFill>
        <p:spPr>
          <a:xfrm>
            <a:off x="6686902" y="2728380"/>
            <a:ext cx="1566189" cy="2106490"/>
          </a:xfrm>
          <a:prstGeom prst="rect">
            <a:avLst/>
          </a:prstGeom>
        </p:spPr>
      </p:pic>
      <p:pic>
        <p:nvPicPr>
          <p:cNvPr id="5" name="Immagine 4">
            <a:extLst>
              <a:ext uri="{FF2B5EF4-FFF2-40B4-BE49-F238E27FC236}">
                <a16:creationId xmlns:a16="http://schemas.microsoft.com/office/drawing/2014/main" id="{F59045E7-26B5-0733-969B-C5372EE1318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000" b="94000" l="27935" r="69783">
                        <a14:foregroundMark x1="29565" y1="44667" x2="29565" y2="44667"/>
                        <a14:foregroundMark x1="28152" y1="54444" x2="28152" y2="54444"/>
                        <a14:foregroundMark x1="52826" y1="8222" x2="52826" y2="8222"/>
                        <a14:foregroundMark x1="69348" y1="47111" x2="69348" y2="47111"/>
                        <a14:foregroundMark x1="69348" y1="47111" x2="69348" y2="47111"/>
                        <a14:foregroundMark x1="69783" y1="48444" x2="69783" y2="48444"/>
                        <a14:foregroundMark x1="48696" y1="94000" x2="48696" y2="94000"/>
                      </a14:backgroundRemoval>
                    </a14:imgEffect>
                  </a14:imgLayer>
                </a14:imgProps>
              </a:ext>
            </a:extLst>
          </a:blip>
          <a:srcRect l="27084" r="27356"/>
          <a:stretch/>
        </p:blipFill>
        <p:spPr>
          <a:xfrm>
            <a:off x="9038928" y="2631267"/>
            <a:ext cx="1773094" cy="1903565"/>
          </a:xfrm>
          <a:prstGeom prst="rect">
            <a:avLst/>
          </a:prstGeom>
        </p:spPr>
      </p:pic>
      <p:pic>
        <p:nvPicPr>
          <p:cNvPr id="7" name="Immagine 6">
            <a:extLst>
              <a:ext uri="{FF2B5EF4-FFF2-40B4-BE49-F238E27FC236}">
                <a16:creationId xmlns:a16="http://schemas.microsoft.com/office/drawing/2014/main" id="{50B80F4E-0982-0C72-44DA-815D5AAA49D9}"/>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32778" b="59444" l="556" r="91944">
                        <a14:foregroundMark x1="833" y1="50000" x2="833" y2="50000"/>
                        <a14:foregroundMark x1="88333" y1="50000" x2="88333" y2="50000"/>
                        <a14:foregroundMark x1="91944" y1="50000" x2="91944" y2="50000"/>
                      </a14:backgroundRemoval>
                    </a14:imgEffect>
                  </a14:imgLayer>
                </a14:imgProps>
              </a:ext>
            </a:extLst>
          </a:blip>
          <a:srcRect t="29568" b="36802"/>
          <a:stretch/>
        </p:blipFill>
        <p:spPr>
          <a:xfrm>
            <a:off x="3539979" y="3377339"/>
            <a:ext cx="776869" cy="261257"/>
          </a:xfrm>
          <a:prstGeom prst="rect">
            <a:avLst/>
          </a:prstGeom>
        </p:spPr>
      </p:pic>
      <p:pic>
        <p:nvPicPr>
          <p:cNvPr id="9" name="Immagine 8">
            <a:extLst>
              <a:ext uri="{FF2B5EF4-FFF2-40B4-BE49-F238E27FC236}">
                <a16:creationId xmlns:a16="http://schemas.microsoft.com/office/drawing/2014/main" id="{35362D1A-0901-653A-D2A1-38EACFF9F0B4}"/>
              </a:ext>
            </a:extLst>
          </p:cNvPr>
          <p:cNvPicPr>
            <a:picLocks noChangeAspect="1"/>
          </p:cNvPicPr>
          <p:nvPr/>
        </p:nvPicPr>
        <p:blipFill rotWithShape="1">
          <a:blip r:embed="rId10">
            <a:extLst>
              <a:ext uri="{BEBA8EAE-BF5A-486C-A8C5-ECC9F3942E4B}">
                <a14:imgProps xmlns:a14="http://schemas.microsoft.com/office/drawing/2010/main">
                  <a14:imgLayer r:embed="rId9">
                    <a14:imgEffect>
                      <a14:backgroundRemoval t="32778" b="59444" l="2500" r="92500">
                        <a14:foregroundMark x1="2500" y1="50000" x2="2500" y2="50000"/>
                        <a14:foregroundMark x1="90000" y1="48889" x2="90000" y2="48889"/>
                        <a14:foregroundMark x1="92500" y1="48889" x2="92500" y2="48889"/>
                      </a14:backgroundRemoval>
                    </a14:imgEffect>
                  </a14:imgLayer>
                </a14:imgProps>
              </a:ext>
            </a:extLst>
          </a:blip>
          <a:srcRect t="29568" b="36802"/>
          <a:stretch/>
        </p:blipFill>
        <p:spPr>
          <a:xfrm>
            <a:off x="5952469" y="3377340"/>
            <a:ext cx="776869" cy="261257"/>
          </a:xfrm>
          <a:prstGeom prst="rect">
            <a:avLst/>
          </a:prstGeom>
        </p:spPr>
      </p:pic>
      <p:pic>
        <p:nvPicPr>
          <p:cNvPr id="13" name="Immagine 12">
            <a:extLst>
              <a:ext uri="{FF2B5EF4-FFF2-40B4-BE49-F238E27FC236}">
                <a16:creationId xmlns:a16="http://schemas.microsoft.com/office/drawing/2014/main" id="{ABEB571A-E10E-6722-75F9-8DC18F124D89}"/>
              </a:ext>
            </a:extLst>
          </p:cNvPr>
          <p:cNvPicPr>
            <a:picLocks noChangeAspect="1"/>
          </p:cNvPicPr>
          <p:nvPr/>
        </p:nvPicPr>
        <p:blipFill rotWithShape="1">
          <a:blip r:embed="rId11">
            <a:extLst>
              <a:ext uri="{BEBA8EAE-BF5A-486C-A8C5-ECC9F3942E4B}">
                <a14:imgProps xmlns:a14="http://schemas.microsoft.com/office/drawing/2010/main">
                  <a14:imgLayer r:embed="rId9">
                    <a14:imgEffect>
                      <a14:backgroundRemoval t="32778" b="59444" l="0" r="93611">
                        <a14:foregroundMark x1="0" y1="48889" x2="0" y2="48889"/>
                        <a14:foregroundMark x1="90000" y1="48889" x2="90000" y2="48889"/>
                        <a14:foregroundMark x1="93611" y1="50000" x2="93611" y2="50000"/>
                      </a14:backgroundRemoval>
                    </a14:imgEffect>
                  </a14:imgLayer>
                </a14:imgProps>
              </a:ext>
            </a:extLst>
          </a:blip>
          <a:srcRect t="29568" b="36802"/>
          <a:stretch/>
        </p:blipFill>
        <p:spPr>
          <a:xfrm>
            <a:off x="8183314" y="3377339"/>
            <a:ext cx="776869" cy="261257"/>
          </a:xfrm>
          <a:prstGeom prst="rect">
            <a:avLst/>
          </a:prstGeom>
        </p:spPr>
      </p:pic>
    </p:spTree>
    <p:extLst>
      <p:ext uri="{BB962C8B-B14F-4D97-AF65-F5344CB8AC3E}">
        <p14:creationId xmlns:p14="http://schemas.microsoft.com/office/powerpoint/2010/main" val="3063682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86C7B89A-FCE2-0AE7-AFA4-BC95B7B6D566}"/>
              </a:ext>
            </a:extLst>
          </p:cNvPr>
          <p:cNvSpPr txBox="1"/>
          <p:nvPr/>
        </p:nvSpPr>
        <p:spPr>
          <a:xfrm>
            <a:off x="74299" y="103518"/>
            <a:ext cx="2572647" cy="424732"/>
          </a:xfrm>
          <a:prstGeom prst="rect">
            <a:avLst/>
          </a:prstGeom>
          <a:noFill/>
        </p:spPr>
        <p:txBody>
          <a:bodyPr wrap="square">
            <a:spAutoFit/>
          </a:bodyPr>
          <a:lstStyle/>
          <a:p>
            <a:pPr marL="57150">
              <a:lnSpc>
                <a:spcPct val="90000"/>
              </a:lnSpc>
              <a:spcAft>
                <a:spcPts val="1200"/>
              </a:spcAft>
            </a:pPr>
            <a:r>
              <a:rPr lang="en-US" sz="2400" dirty="0"/>
              <a:t>Offered functions</a:t>
            </a:r>
          </a:p>
        </p:txBody>
      </p:sp>
      <p:sp>
        <p:nvSpPr>
          <p:cNvPr id="2" name="TextBox 1">
            <a:extLst>
              <a:ext uri="{FF2B5EF4-FFF2-40B4-BE49-F238E27FC236}">
                <a16:creationId xmlns:a16="http://schemas.microsoft.com/office/drawing/2014/main" id="{BF64948B-55D2-A2D6-8326-9BAC1A826070}"/>
              </a:ext>
            </a:extLst>
          </p:cNvPr>
          <p:cNvSpPr txBox="1"/>
          <p:nvPr/>
        </p:nvSpPr>
        <p:spPr>
          <a:xfrm>
            <a:off x="1553541" y="2385102"/>
            <a:ext cx="4632678" cy="2031325"/>
          </a:xfrm>
          <a:prstGeom prst="rect">
            <a:avLst/>
          </a:prstGeom>
          <a:noFill/>
        </p:spPr>
        <p:txBody>
          <a:bodyPr wrap="none" rtlCol="0" anchor="ctr">
            <a:spAutoFit/>
          </a:bodyPr>
          <a:lstStyle/>
          <a:p>
            <a:pPr marL="285750" indent="-285750">
              <a:buFont typeface="Wingdings" pitchFamily="2" charset="2"/>
              <a:buChar char="ü"/>
            </a:pPr>
            <a:r>
              <a:rPr lang="en-CH" dirty="0"/>
              <a:t>Station list </a:t>
            </a:r>
          </a:p>
          <a:p>
            <a:pPr marL="285750" indent="-285750">
              <a:buFont typeface="Wingdings" pitchFamily="2" charset="2"/>
              <a:buChar char="ü"/>
            </a:pPr>
            <a:r>
              <a:rPr lang="en-CH" dirty="0"/>
              <a:t>Data of the station</a:t>
            </a:r>
          </a:p>
          <a:p>
            <a:pPr marL="285750" indent="-285750">
              <a:buFont typeface="Wingdings" pitchFamily="2" charset="2"/>
              <a:buChar char="ü"/>
            </a:pPr>
            <a:r>
              <a:rPr lang="en-CH" dirty="0"/>
              <a:t>Specific data based on the date</a:t>
            </a:r>
          </a:p>
          <a:p>
            <a:pPr marL="285750" indent="-285750">
              <a:buFont typeface="Wingdings" pitchFamily="2" charset="2"/>
              <a:buChar char="ü"/>
            </a:pPr>
            <a:r>
              <a:rPr lang="en-CH" dirty="0"/>
              <a:t>Adding new data or modified them </a:t>
            </a:r>
          </a:p>
          <a:p>
            <a:pPr marL="285750" indent="-285750">
              <a:buFont typeface="Wingdings" pitchFamily="2" charset="2"/>
              <a:buChar char="ü"/>
            </a:pPr>
            <a:r>
              <a:rPr lang="en-CH" dirty="0"/>
              <a:t>Statistics (Min, Max, Std, Mean)</a:t>
            </a:r>
          </a:p>
          <a:p>
            <a:pPr marL="285750" indent="-285750">
              <a:buFont typeface="Wingdings" pitchFamily="2" charset="2"/>
              <a:buChar char="ü"/>
            </a:pPr>
            <a:r>
              <a:rPr lang="en-CH" dirty="0"/>
              <a:t>Graphs (Box-Plot, hostogram, Scatterplot, …)</a:t>
            </a:r>
          </a:p>
          <a:p>
            <a:pPr marL="285750" indent="-285750">
              <a:buFont typeface="Wingdings" pitchFamily="2" charset="2"/>
              <a:buChar char="q"/>
            </a:pPr>
            <a:r>
              <a:rPr lang="en-CH" dirty="0"/>
              <a:t>Time Series</a:t>
            </a:r>
          </a:p>
        </p:txBody>
      </p:sp>
      <p:pic>
        <p:nvPicPr>
          <p:cNvPr id="1026" name="Picture 2" descr="Time Series with Code">
            <a:extLst>
              <a:ext uri="{FF2B5EF4-FFF2-40B4-BE49-F238E27FC236}">
                <a16:creationId xmlns:a16="http://schemas.microsoft.com/office/drawing/2014/main" id="{94331C64-68D9-1854-A529-81E65AEE5C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42" r="17986"/>
          <a:stretch/>
        </p:blipFill>
        <p:spPr bwMode="auto">
          <a:xfrm>
            <a:off x="7390898" y="1755369"/>
            <a:ext cx="3693869" cy="35052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13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86C7B89A-FCE2-0AE7-AFA4-BC95B7B6D566}"/>
              </a:ext>
            </a:extLst>
          </p:cNvPr>
          <p:cNvSpPr txBox="1"/>
          <p:nvPr/>
        </p:nvSpPr>
        <p:spPr>
          <a:xfrm>
            <a:off x="74300" y="103518"/>
            <a:ext cx="3206309" cy="424732"/>
          </a:xfrm>
          <a:prstGeom prst="rect">
            <a:avLst/>
          </a:prstGeom>
          <a:noFill/>
        </p:spPr>
        <p:txBody>
          <a:bodyPr wrap="square">
            <a:spAutoFit/>
          </a:bodyPr>
          <a:lstStyle/>
          <a:p>
            <a:pPr marL="57150">
              <a:lnSpc>
                <a:spcPct val="90000"/>
              </a:lnSpc>
              <a:spcAft>
                <a:spcPts val="1200"/>
              </a:spcAft>
            </a:pPr>
            <a:r>
              <a:rPr lang="en-US" sz="2400" dirty="0"/>
              <a:t>Problems encountered</a:t>
            </a:r>
          </a:p>
        </p:txBody>
      </p:sp>
      <p:sp>
        <p:nvSpPr>
          <p:cNvPr id="2" name="TextBox 1">
            <a:extLst>
              <a:ext uri="{FF2B5EF4-FFF2-40B4-BE49-F238E27FC236}">
                <a16:creationId xmlns:a16="http://schemas.microsoft.com/office/drawing/2014/main" id="{75ADC32A-BEB6-0CBE-A9AF-A5F97AC26139}"/>
              </a:ext>
            </a:extLst>
          </p:cNvPr>
          <p:cNvSpPr txBox="1"/>
          <p:nvPr/>
        </p:nvSpPr>
        <p:spPr>
          <a:xfrm>
            <a:off x="1962320" y="1560790"/>
            <a:ext cx="6773031" cy="1477328"/>
          </a:xfrm>
          <a:prstGeom prst="rect">
            <a:avLst/>
          </a:prstGeom>
          <a:noFill/>
        </p:spPr>
        <p:txBody>
          <a:bodyPr wrap="square" rtlCol="0">
            <a:spAutoFit/>
          </a:bodyPr>
          <a:lstStyle/>
          <a:p>
            <a:pPr marL="285750" indent="-285750">
              <a:buFont typeface="Wingdings" pitchFamily="2" charset="2"/>
              <a:buChar char="v"/>
            </a:pPr>
            <a:r>
              <a:rPr lang="en-CH" dirty="0"/>
              <a:t>How to save the data</a:t>
            </a:r>
          </a:p>
          <a:p>
            <a:pPr lvl="1"/>
            <a:r>
              <a:rPr lang="en-GB" dirty="0"/>
              <a:t>S</a:t>
            </a:r>
            <a:r>
              <a:rPr lang="en-CH" dirty="0"/>
              <a:t>aving data in CSV file required a lot of memory, while a relational database isn’t suited to the data.</a:t>
            </a:r>
          </a:p>
          <a:p>
            <a:pPr lvl="1"/>
            <a:r>
              <a:rPr lang="en-CH" dirty="0"/>
              <a:t>So we decided to use Mongo DB such that in the feature the server could give us data in Json format.</a:t>
            </a:r>
          </a:p>
        </p:txBody>
      </p:sp>
      <p:sp>
        <p:nvSpPr>
          <p:cNvPr id="3" name="TextBox 2">
            <a:extLst>
              <a:ext uri="{FF2B5EF4-FFF2-40B4-BE49-F238E27FC236}">
                <a16:creationId xmlns:a16="http://schemas.microsoft.com/office/drawing/2014/main" id="{E5EDE8EB-80BB-F69E-B1E1-875A4D6C0ACB}"/>
              </a:ext>
            </a:extLst>
          </p:cNvPr>
          <p:cNvSpPr txBox="1"/>
          <p:nvPr/>
        </p:nvSpPr>
        <p:spPr>
          <a:xfrm>
            <a:off x="1962320" y="3507969"/>
            <a:ext cx="6773031" cy="1200329"/>
          </a:xfrm>
          <a:prstGeom prst="rect">
            <a:avLst/>
          </a:prstGeom>
          <a:noFill/>
        </p:spPr>
        <p:txBody>
          <a:bodyPr wrap="square" rtlCol="0">
            <a:spAutoFit/>
          </a:bodyPr>
          <a:lstStyle/>
          <a:p>
            <a:pPr marL="285750" indent="-285750">
              <a:buFont typeface="Wingdings" pitchFamily="2" charset="2"/>
              <a:buChar char="v"/>
            </a:pPr>
            <a:r>
              <a:rPr lang="en-CH" dirty="0"/>
              <a:t>Time series</a:t>
            </a:r>
          </a:p>
          <a:p>
            <a:pPr lvl="1"/>
            <a:r>
              <a:rPr lang="en-GB" dirty="0"/>
              <a:t>T</a:t>
            </a:r>
            <a:r>
              <a:rPr lang="en-CH" dirty="0"/>
              <a:t>hey require equally distributed data, so if the user removes a measurement we need to start the training after it.</a:t>
            </a:r>
          </a:p>
          <a:p>
            <a:pPr lvl="1"/>
            <a:r>
              <a:rPr lang="en-CH" dirty="0"/>
              <a:t>We need also to learn them.</a:t>
            </a:r>
          </a:p>
        </p:txBody>
      </p:sp>
    </p:spTree>
    <p:extLst>
      <p:ext uri="{BB962C8B-B14F-4D97-AF65-F5344CB8AC3E}">
        <p14:creationId xmlns:p14="http://schemas.microsoft.com/office/powerpoint/2010/main" val="1736870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86C7B89A-FCE2-0AE7-AFA4-BC95B7B6D566}"/>
              </a:ext>
            </a:extLst>
          </p:cNvPr>
          <p:cNvSpPr txBox="1"/>
          <p:nvPr/>
        </p:nvSpPr>
        <p:spPr>
          <a:xfrm>
            <a:off x="74300" y="103518"/>
            <a:ext cx="3206309" cy="424732"/>
          </a:xfrm>
          <a:prstGeom prst="rect">
            <a:avLst/>
          </a:prstGeom>
          <a:noFill/>
        </p:spPr>
        <p:txBody>
          <a:bodyPr wrap="square">
            <a:spAutoFit/>
          </a:bodyPr>
          <a:lstStyle/>
          <a:p>
            <a:pPr marL="57150">
              <a:lnSpc>
                <a:spcPct val="90000"/>
              </a:lnSpc>
              <a:spcAft>
                <a:spcPts val="1200"/>
              </a:spcAft>
            </a:pPr>
            <a:r>
              <a:rPr lang="en-US" sz="2400" dirty="0"/>
              <a:t>Conclusions</a:t>
            </a:r>
          </a:p>
        </p:txBody>
      </p:sp>
      <p:sp>
        <p:nvSpPr>
          <p:cNvPr id="2" name="TextBox 1">
            <a:extLst>
              <a:ext uri="{FF2B5EF4-FFF2-40B4-BE49-F238E27FC236}">
                <a16:creationId xmlns:a16="http://schemas.microsoft.com/office/drawing/2014/main" id="{4160AB3B-DDE5-0477-F6E8-C61CA36E8D76}"/>
              </a:ext>
            </a:extLst>
          </p:cNvPr>
          <p:cNvSpPr txBox="1"/>
          <p:nvPr/>
        </p:nvSpPr>
        <p:spPr>
          <a:xfrm>
            <a:off x="1153618" y="2690336"/>
            <a:ext cx="5069900" cy="1477328"/>
          </a:xfrm>
          <a:prstGeom prst="rect">
            <a:avLst/>
          </a:prstGeom>
          <a:noFill/>
        </p:spPr>
        <p:txBody>
          <a:bodyPr wrap="square" rtlCol="0">
            <a:spAutoFit/>
          </a:bodyPr>
          <a:lstStyle/>
          <a:p>
            <a:pPr algn="just"/>
            <a:r>
              <a:rPr lang="en-GB" dirty="0"/>
              <a:t>At the end of the project, the application should be able to provide specific weather information based on the selected location. </a:t>
            </a:r>
          </a:p>
          <a:p>
            <a:pPr algn="just"/>
            <a:r>
              <a:rPr lang="en-GB" dirty="0"/>
              <a:t>Note that only one station is used in this project, but the application is built to handle multiple stations.</a:t>
            </a:r>
            <a:endParaRPr lang="en-CH" dirty="0"/>
          </a:p>
        </p:txBody>
      </p:sp>
      <p:pic>
        <p:nvPicPr>
          <p:cNvPr id="3074" name="Picture 2" descr="A conceptual illustration of an application providing weather information for a specific location. The scene shows a digital weather station depicted as a sleek device with a touchscreen interface, located in the center of the image. It's displaying weather information like temperature, wind speed, and precipitation. In the background, there's a simplistic map with pinpoints, suggesting the potential to connect to multiple stations. The imagery suggests functionality and scalability, designed to handle data from one or many weather stations.">
            <a:extLst>
              <a:ext uri="{FF2B5EF4-FFF2-40B4-BE49-F238E27FC236}">
                <a16:creationId xmlns:a16="http://schemas.microsoft.com/office/drawing/2014/main" id="{D7AAA01E-A8EB-C24B-A69F-87A8EB9B2B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777" r="29654"/>
          <a:stretch/>
        </p:blipFill>
        <p:spPr bwMode="auto">
          <a:xfrm>
            <a:off x="7451713" y="631131"/>
            <a:ext cx="2448994" cy="5753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125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86C7B89A-FCE2-0AE7-AFA4-BC95B7B6D566}"/>
              </a:ext>
            </a:extLst>
          </p:cNvPr>
          <p:cNvSpPr txBox="1"/>
          <p:nvPr/>
        </p:nvSpPr>
        <p:spPr>
          <a:xfrm>
            <a:off x="7041856" y="3113415"/>
            <a:ext cx="4036334" cy="2387600"/>
          </a:xfrm>
          <a:prstGeom prst="rect">
            <a:avLst/>
          </a:prstGeom>
        </p:spPr>
        <p:txBody>
          <a:bodyPr vert="horz" lIns="91440" tIns="45720" rIns="91440" bIns="45720" rtlCol="0" anchor="t">
            <a:normAutofit/>
          </a:bodyPr>
          <a:lstStyle/>
          <a:p>
            <a:pPr marL="57150">
              <a:lnSpc>
                <a:spcPct val="90000"/>
              </a:lnSpc>
              <a:spcBef>
                <a:spcPct val="0"/>
              </a:spcBef>
              <a:spcAft>
                <a:spcPts val="1200"/>
              </a:spcAft>
            </a:pPr>
            <a:r>
              <a:rPr lang="en-US" sz="5400">
                <a:latin typeface="+mj-lt"/>
                <a:ea typeface="+mj-ea"/>
                <a:cs typeface="+mj-cs"/>
              </a:rPr>
              <a:t>Q&amp;A</a:t>
            </a:r>
          </a:p>
        </p:txBody>
      </p:sp>
      <p:sp>
        <p:nvSpPr>
          <p:cNvPr id="23" name="Rectangle 2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A7306B5F-0608-3710-8E2B-65509363699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437" b="95402" l="9483" r="89943">
                        <a14:foregroundMark x1="51724" y1="2586" x2="44540" y2="6897"/>
                        <a14:foregroundMark x1="42816" y1="5747" x2="41379" y2="14655"/>
                        <a14:foregroundMark x1="41379" y1="14655" x2="46552" y2="22126"/>
                        <a14:foregroundMark x1="46552" y1="22126" x2="55172" y2="23276"/>
                        <a14:foregroundMark x1="55172" y1="23276" x2="62069" y2="18103"/>
                        <a14:foregroundMark x1="62069" y1="18103" x2="62069" y2="8908"/>
                        <a14:foregroundMark x1="62069" y1="8908" x2="56322" y2="2299"/>
                        <a14:foregroundMark x1="56322" y1="2299" x2="50000" y2="1437"/>
                        <a14:foregroundMark x1="19540" y1="13218" x2="19540" y2="23276"/>
                        <a14:foregroundMark x1="19540" y1="23276" x2="27299" y2="27874"/>
                        <a14:foregroundMark x1="27299" y1="27874" x2="36782" y2="29310"/>
                        <a14:foregroundMark x1="36782" y1="29310" x2="42816" y2="37069"/>
                        <a14:foregroundMark x1="42816" y1="37069" x2="45115" y2="58046"/>
                        <a14:foregroundMark x1="45115" y1="58046" x2="46839" y2="37356"/>
                        <a14:foregroundMark x1="46839" y1="37356" x2="49138" y2="58333"/>
                        <a14:foregroundMark x1="49138" y1="58333" x2="58333" y2="57759"/>
                        <a14:foregroundMark x1="58333" y1="57759" x2="59195" y2="48563"/>
                        <a14:foregroundMark x1="59195" y1="48563" x2="56609" y2="40230"/>
                        <a14:foregroundMark x1="56609" y1="40230" x2="58908" y2="31322"/>
                        <a14:foregroundMark x1="58908" y1="31322" x2="68678" y2="37644"/>
                        <a14:foregroundMark x1="68678" y1="37644" x2="72701" y2="48851"/>
                        <a14:foregroundMark x1="72701" y1="48851" x2="70402" y2="57471"/>
                        <a14:foregroundMark x1="70402" y1="57471" x2="68391" y2="48563"/>
                        <a14:foregroundMark x1="68391" y1="48563" x2="62644" y2="56897"/>
                        <a14:foregroundMark x1="62644" y1="56897" x2="62356" y2="59483"/>
                        <a14:foregroundMark x1="43966" y1="60632" x2="15517" y2="58621"/>
                        <a14:foregroundMark x1="20977" y1="56322" x2="20977" y2="52874"/>
                        <a14:foregroundMark x1="20977" y1="51437" x2="20977" y2="51437"/>
                        <a14:foregroundMark x1="25000" y1="40517" x2="25000" y2="40517"/>
                        <a14:foregroundMark x1="32471" y1="34770" x2="32471" y2="34770"/>
                        <a14:foregroundMark x1="25862" y1="66667" x2="66379" y2="79310"/>
                        <a14:foregroundMark x1="66379" y1="79310" x2="72701" y2="88218"/>
                        <a14:foregroundMark x1="72701" y1="88218" x2="72701" y2="95402"/>
                      </a14:backgroundRemoval>
                    </a14:imgEffect>
                  </a14:imgLayer>
                </a14:imgProps>
              </a:ext>
            </a:extLst>
          </a:blip>
          <a:srcRect b="1268"/>
          <a:stretch/>
        </p:blipFill>
        <p:spPr>
          <a:xfrm>
            <a:off x="733507" y="666728"/>
            <a:ext cx="5536001" cy="5465791"/>
          </a:xfrm>
          <a:prstGeom prst="rect">
            <a:avLst/>
          </a:prstGeom>
        </p:spPr>
      </p:pic>
      <p:grpSp>
        <p:nvGrpSpPr>
          <p:cNvPr id="27" name="Group 2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28" name="Rectangle 2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8305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F15DC6AB-A9E7-4AA4-0A09-5F354A27375D}"/>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marL="285750" indent="-228600">
              <a:lnSpc>
                <a:spcPct val="90000"/>
              </a:lnSpc>
              <a:spcAft>
                <a:spcPts val="1200"/>
              </a:spcAft>
              <a:buFont typeface="Arial" panose="020B0604020202020204" pitchFamily="34" charset="0"/>
              <a:buChar char="•"/>
            </a:pPr>
            <a:r>
              <a:rPr lang="en-US" sz="2000" dirty="0"/>
              <a:t>Introduction</a:t>
            </a:r>
          </a:p>
          <a:p>
            <a:pPr marL="285750" indent="-228600">
              <a:lnSpc>
                <a:spcPct val="90000"/>
              </a:lnSpc>
              <a:spcAft>
                <a:spcPts val="1200"/>
              </a:spcAft>
              <a:buFont typeface="Arial" panose="020B0604020202020204" pitchFamily="34" charset="0"/>
              <a:buChar char="•"/>
            </a:pPr>
            <a:r>
              <a:rPr lang="en-US" sz="2000" dirty="0"/>
              <a:t>Obtaining data</a:t>
            </a:r>
          </a:p>
          <a:p>
            <a:pPr marL="285750" indent="-228600">
              <a:lnSpc>
                <a:spcPct val="90000"/>
              </a:lnSpc>
              <a:spcAft>
                <a:spcPts val="1200"/>
              </a:spcAft>
              <a:buFont typeface="Arial" panose="020B0604020202020204" pitchFamily="34" charset="0"/>
              <a:buChar char="•"/>
            </a:pPr>
            <a:r>
              <a:rPr lang="en-US" sz="2000" dirty="0"/>
              <a:t>Offered functions</a:t>
            </a:r>
          </a:p>
          <a:p>
            <a:pPr marL="285750" indent="-228600">
              <a:lnSpc>
                <a:spcPct val="90000"/>
              </a:lnSpc>
              <a:spcAft>
                <a:spcPts val="1200"/>
              </a:spcAft>
              <a:buFont typeface="Arial" panose="020B0604020202020204" pitchFamily="34" charset="0"/>
              <a:buChar char="•"/>
            </a:pPr>
            <a:r>
              <a:rPr lang="en-US" sz="2000" dirty="0"/>
              <a:t>Problems encountered</a:t>
            </a:r>
          </a:p>
          <a:p>
            <a:pPr marL="285750" indent="-228600">
              <a:lnSpc>
                <a:spcPct val="90000"/>
              </a:lnSpc>
              <a:spcAft>
                <a:spcPts val="1200"/>
              </a:spcAft>
              <a:buFont typeface="Arial" panose="020B0604020202020204" pitchFamily="34" charset="0"/>
              <a:buChar char="•"/>
            </a:pPr>
            <a:r>
              <a:rPr lang="en-US" sz="2000" dirty="0"/>
              <a:t>Conclusions</a:t>
            </a:r>
          </a:p>
          <a:p>
            <a:pPr marL="285750" indent="-228600">
              <a:lnSpc>
                <a:spcPct val="90000"/>
              </a:lnSpc>
              <a:spcAft>
                <a:spcPts val="1200"/>
              </a:spcAft>
              <a:buFont typeface="Arial" panose="020B0604020202020204" pitchFamily="34" charset="0"/>
              <a:buChar char="•"/>
            </a:pPr>
            <a:r>
              <a:rPr lang="en-US" sz="2000" dirty="0"/>
              <a:t>Q&amp;A</a:t>
            </a:r>
          </a:p>
        </p:txBody>
      </p:sp>
      <p:sp>
        <p:nvSpPr>
          <p:cNvPr id="26"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a:extLst>
              <a:ext uri="{FF2B5EF4-FFF2-40B4-BE49-F238E27FC236}">
                <a16:creationId xmlns:a16="http://schemas.microsoft.com/office/drawing/2014/main" id="{051FA6EF-2780-3BF3-9BD9-9EEF8663FA9B}"/>
              </a:ext>
            </a:extLst>
          </p:cNvPr>
          <p:cNvPicPr>
            <a:picLocks noChangeAspect="1"/>
          </p:cNvPicPr>
          <p:nvPr/>
        </p:nvPicPr>
        <p:blipFill>
          <a:blip r:embed="rId2"/>
          <a:stretch>
            <a:fillRect/>
          </a:stretch>
        </p:blipFill>
        <p:spPr>
          <a:xfrm>
            <a:off x="6096000" y="2118001"/>
            <a:ext cx="5391423" cy="2816999"/>
          </a:xfrm>
          <a:prstGeom prst="rect">
            <a:avLst/>
          </a:prstGeom>
        </p:spPr>
      </p:pic>
    </p:spTree>
    <p:extLst>
      <p:ext uri="{BB962C8B-B14F-4D97-AF65-F5344CB8AC3E}">
        <p14:creationId xmlns:p14="http://schemas.microsoft.com/office/powerpoint/2010/main" val="368930856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332</Words>
  <Application>Microsoft Macintosh PowerPoint</Application>
  <PresentationFormat>Widescreen</PresentationFormat>
  <Paragraphs>40</Paragraphs>
  <Slides>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Wingdings</vt:lpstr>
      <vt:lpstr>Tema di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Del Grande Matteo</dc:creator>
  <cp:lastModifiedBy>Del Grande Matteo</cp:lastModifiedBy>
  <cp:revision>9</cp:revision>
  <dcterms:created xsi:type="dcterms:W3CDTF">2023-12-14T08:47:16Z</dcterms:created>
  <dcterms:modified xsi:type="dcterms:W3CDTF">2023-12-18T12:23:46Z</dcterms:modified>
</cp:coreProperties>
</file>